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9"/>
  </p:notesMasterIdLst>
  <p:sldIdLst>
    <p:sldId id="256" r:id="rId2"/>
    <p:sldId id="384" r:id="rId3"/>
    <p:sldId id="382" r:id="rId4"/>
    <p:sldId id="388" r:id="rId5"/>
    <p:sldId id="386" r:id="rId6"/>
    <p:sldId id="385" r:id="rId7"/>
    <p:sldId id="387" r:id="rId8"/>
  </p:sldIdLst>
  <p:sldSz cx="12192000" cy="6858000"/>
  <p:notesSz cx="6797675" cy="9926638"/>
  <p:embeddedFontLst>
    <p:embeddedFont>
      <p:font typeface="Gilroy Medium" panose="00000600000000000000" charset="-52"/>
      <p:regular r:id="rId10"/>
    </p:embeddedFont>
    <p:embeddedFont>
      <p:font typeface="Gilroy ExtraBold" panose="00000900000000000000" charset="-52"/>
      <p:bold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837"/>
    <a:srgbClr val="247DB3"/>
    <a:srgbClr val="EDAA0E"/>
    <a:srgbClr val="D52E25"/>
    <a:srgbClr val="FFA800"/>
    <a:srgbClr val="FF3333"/>
    <a:srgbClr val="4491CB"/>
    <a:srgbClr val="E3013B"/>
    <a:srgbClr val="DF57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52" autoAdjust="0"/>
    <p:restoredTop sz="94221" autoAdjust="0"/>
  </p:normalViewPr>
  <p:slideViewPr>
    <p:cSldViewPr snapToGrid="0">
      <p:cViewPr varScale="1">
        <p:scale>
          <a:sx n="110" d="100"/>
          <a:sy n="110" d="100"/>
        </p:scale>
        <p:origin x="624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9B0B04-EEDA-4ECC-8E9E-B65D2E960A2E}" type="datetimeFigureOut">
              <a:rPr lang="ru-RU" smtClean="0"/>
              <a:t>08.07.2021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572B4A-DF4F-495A-AC8D-79D8118BEF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0270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90349" y="1488123"/>
            <a:ext cx="4212657" cy="23876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54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90349" y="4083301"/>
            <a:ext cx="4212657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3999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B26AF27-B9DB-48B2-93F1-9D4FE2AC101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9252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38200" y="6125343"/>
            <a:ext cx="2743200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4B26AF27-B9DB-48B2-93F1-9D4FE2AC101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2819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Только заголовок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38200" y="6125343"/>
            <a:ext cx="2743200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4B26AF27-B9DB-48B2-93F1-9D4FE2AC101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78013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Только заголовок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38200" y="6125343"/>
            <a:ext cx="2743200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4B26AF27-B9DB-48B2-93F1-9D4FE2AC101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9126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062987" y="6106093"/>
            <a:ext cx="2743200" cy="365125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fld id="{4B26AF27-B9DB-48B2-93F1-9D4FE2AC101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86404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651" y="507734"/>
            <a:ext cx="3789964" cy="1364382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721896"/>
            <a:ext cx="6367128" cy="5206532"/>
          </a:xfrm>
        </p:spPr>
        <p:txBody>
          <a:bodyPr/>
          <a:lstStyle>
            <a:lvl1pPr>
              <a:defRPr sz="3200"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 sz="2800"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 sz="2400"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 sz="2000"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 sz="2000">
                <a:solidFill>
                  <a:schemeClr val="bg2">
                    <a:lumMod val="2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06651" y="1891365"/>
            <a:ext cx="3789966" cy="1592979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807116" y="6134969"/>
            <a:ext cx="2743200" cy="365125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fld id="{4B26AF27-B9DB-48B2-93F1-9D4FE2AC101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56313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Объект с подписью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652" y="510139"/>
            <a:ext cx="3789964" cy="1364382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721896"/>
            <a:ext cx="6367128" cy="5206532"/>
          </a:xfrm>
        </p:spPr>
        <p:txBody>
          <a:bodyPr/>
          <a:lstStyle>
            <a:lvl1pPr>
              <a:defRPr sz="3200"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 sz="2800"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 sz="2400"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 sz="2000"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 sz="2000">
                <a:solidFill>
                  <a:schemeClr val="bg2">
                    <a:lumMod val="2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06651" y="1891365"/>
            <a:ext cx="3789966" cy="1592979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807116" y="6134969"/>
            <a:ext cx="2743200" cy="365125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fld id="{4B26AF27-B9DB-48B2-93F1-9D4FE2AC101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19204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8150" y="659330"/>
            <a:ext cx="3932237" cy="1313849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499794" y="0"/>
            <a:ext cx="7692205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68149" y="1973179"/>
            <a:ext cx="3932237" cy="166517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9149615" y="6183095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B26AF27-B9DB-48B2-93F1-9D4FE2AC101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21786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Рисунок с подписью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8150" y="659330"/>
            <a:ext cx="3932237" cy="1313849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499794" y="0"/>
            <a:ext cx="7692205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68149" y="1973179"/>
            <a:ext cx="3932237" cy="166517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9149615" y="6183095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B26AF27-B9DB-48B2-93F1-9D4FE2AC101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48774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1BA96-8214-498C-B8C3-88308381E892}" type="datetimeFigureOut">
              <a:rPr lang="ru-RU" smtClean="0"/>
              <a:t>08.07.2021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6AF27-B9DB-48B2-93F1-9D4FE2AC101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50316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1BA96-8214-498C-B8C3-88308381E892}" type="datetimeFigureOut">
              <a:rPr lang="ru-RU" smtClean="0"/>
              <a:t>08.07.2021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6AF27-B9DB-48B2-93F1-9D4FE2AC101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004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 (Цветной текст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90349" y="1488123"/>
            <a:ext cx="4212657" cy="23876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5400">
                <a:solidFill>
                  <a:srgbClr val="247DB3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90349" y="4083301"/>
            <a:ext cx="4212657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3999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B26AF27-B9DB-48B2-93F1-9D4FE2AC101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2067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77537"/>
            <a:ext cx="10515600" cy="1325563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187574"/>
            <a:ext cx="10515600" cy="279831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8200" y="6125343"/>
            <a:ext cx="2743200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4B26AF27-B9DB-48B2-93F1-9D4FE2AC101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0213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7471" y="1748240"/>
            <a:ext cx="4365792" cy="2072990"/>
          </a:xfrm>
        </p:spPr>
        <p:txBody>
          <a:bodyPr anchor="b"/>
          <a:lstStyle>
            <a:lvl1pPr>
              <a:lnSpc>
                <a:spcPct val="80000"/>
              </a:lnSpc>
              <a:defRPr sz="60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7471" y="3963821"/>
            <a:ext cx="4365792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313244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B26AF27-B9DB-48B2-93F1-9D4FE2AC101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1996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 (Цветной текст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7471" y="1748240"/>
            <a:ext cx="4365792" cy="2072990"/>
          </a:xfrm>
        </p:spPr>
        <p:txBody>
          <a:bodyPr anchor="b"/>
          <a:lstStyle>
            <a:lvl1pPr>
              <a:lnSpc>
                <a:spcPct val="80000"/>
              </a:lnSpc>
              <a:defRPr sz="6000">
                <a:solidFill>
                  <a:srgbClr val="006837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7471" y="3963821"/>
            <a:ext cx="4365792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313244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B26AF27-B9DB-48B2-93F1-9D4FE2AC101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1939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677ECAB0-2445-4B60-8636-B67D8EA84B52}"/>
              </a:ext>
            </a:extLst>
          </p:cNvPr>
          <p:cNvSpPr/>
          <p:nvPr userDrawn="1"/>
        </p:nvSpPr>
        <p:spPr>
          <a:xfrm>
            <a:off x="0" y="4374199"/>
            <a:ext cx="12192000" cy="17045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89408" y="339927"/>
            <a:ext cx="7464392" cy="1132740"/>
          </a:xfrm>
        </p:spPr>
        <p:txBody>
          <a:bodyPr>
            <a:normAutofit/>
          </a:bodyPr>
          <a:lstStyle>
            <a:lvl1pPr>
              <a:defRPr sz="4000">
                <a:solidFill>
                  <a:srgbClr val="247DB3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7194" y="1825625"/>
            <a:ext cx="5181600" cy="2813752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 sz="2000"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 sz="1800"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 sz="1600"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 sz="1600"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2813752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 sz="2000"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 sz="1800"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 sz="1600"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 sz="1600"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592951" y="6229633"/>
            <a:ext cx="2743200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4B26AF27-B9DB-48B2-93F1-9D4FE2AC101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Правая фигурная скобка 5">
            <a:extLst>
              <a:ext uri="{FF2B5EF4-FFF2-40B4-BE49-F238E27FC236}">
                <a16:creationId xmlns:a16="http://schemas.microsoft.com/office/drawing/2014/main" xmlns="" id="{11A649DF-A90B-4E88-9E76-EBFA364437C3}"/>
              </a:ext>
            </a:extLst>
          </p:cNvPr>
          <p:cNvSpPr/>
          <p:nvPr userDrawn="1"/>
        </p:nvSpPr>
        <p:spPr>
          <a:xfrm>
            <a:off x="12192000" y="1393794"/>
            <a:ext cx="155448" cy="914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4744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78949" y="487631"/>
            <a:ext cx="7474016" cy="905409"/>
          </a:xfrm>
        </p:spPr>
        <p:txBody>
          <a:bodyPr>
            <a:normAutofit/>
          </a:bodyPr>
          <a:lstStyle>
            <a:lvl1pPr>
              <a:defRPr sz="4000">
                <a:solidFill>
                  <a:srgbClr val="EDAA0E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89531" y="1681163"/>
            <a:ext cx="5262629" cy="82391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89531" y="2505075"/>
            <a:ext cx="5262629" cy="2038049"/>
          </a:xfrm>
        </p:spPr>
        <p:txBody>
          <a:bodyPr>
            <a:normAutofit/>
          </a:bodyPr>
          <a:lstStyle>
            <a:lvl1pPr>
              <a:defRPr sz="2400" b="0"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 sz="2000" b="0"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 sz="1800" b="0"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 sz="1600" b="0"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 sz="1600" b="0"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69777" y="2505075"/>
            <a:ext cx="5183188" cy="2038049"/>
          </a:xfrm>
        </p:spPr>
        <p:txBody>
          <a:bodyPr>
            <a:normAutofit/>
          </a:bodyPr>
          <a:lstStyle>
            <a:lvl1pPr>
              <a:defRPr sz="2400" b="0"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 sz="2000" b="0"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 sz="1800" b="0"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 sz="1600" b="0"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 sz="1600" b="0"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39788" y="6189663"/>
            <a:ext cx="2743200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4B26AF27-B9DB-48B2-93F1-9D4FE2AC101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1EFF50D2-94C1-4788-9077-FBC6B557A7EA}"/>
              </a:ext>
            </a:extLst>
          </p:cNvPr>
          <p:cNvSpPr/>
          <p:nvPr userDrawn="1"/>
        </p:nvSpPr>
        <p:spPr>
          <a:xfrm>
            <a:off x="0" y="4374199"/>
            <a:ext cx="12192000" cy="17045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141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Сравнение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78949" y="487631"/>
            <a:ext cx="7474016" cy="905409"/>
          </a:xfrm>
        </p:spPr>
        <p:txBody>
          <a:bodyPr>
            <a:normAutofit/>
          </a:bodyPr>
          <a:lstStyle>
            <a:lvl1pPr>
              <a:defRPr sz="4000">
                <a:solidFill>
                  <a:srgbClr val="006837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89531" y="1681163"/>
            <a:ext cx="5262629" cy="82391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89531" y="2505075"/>
            <a:ext cx="5262629" cy="2038049"/>
          </a:xfrm>
        </p:spPr>
        <p:txBody>
          <a:bodyPr>
            <a:normAutofit/>
          </a:bodyPr>
          <a:lstStyle>
            <a:lvl1pPr>
              <a:defRPr sz="2400" b="0"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 sz="2000" b="0"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 sz="1800" b="0"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 sz="1600" b="0"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 sz="1600" b="0"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69777" y="2505075"/>
            <a:ext cx="5183188" cy="2038049"/>
          </a:xfrm>
        </p:spPr>
        <p:txBody>
          <a:bodyPr>
            <a:normAutofit/>
          </a:bodyPr>
          <a:lstStyle>
            <a:lvl1pPr>
              <a:defRPr sz="2400" b="0"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 sz="2000" b="0"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 sz="1800" b="0"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 sz="1600" b="0"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 sz="1600" b="0"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39788" y="6189663"/>
            <a:ext cx="2743200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4B26AF27-B9DB-48B2-93F1-9D4FE2AC101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1EFF50D2-94C1-4788-9077-FBC6B557A7EA}"/>
              </a:ext>
            </a:extLst>
          </p:cNvPr>
          <p:cNvSpPr/>
          <p:nvPr userDrawn="1"/>
        </p:nvSpPr>
        <p:spPr>
          <a:xfrm>
            <a:off x="0" y="4374199"/>
            <a:ext cx="12192000" cy="17045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4B3A0A56-7AB4-4ECF-9E4B-EC4C65A250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637"/>
          <a:stretch/>
        </p:blipFill>
        <p:spPr>
          <a:xfrm>
            <a:off x="0" y="6078712"/>
            <a:ext cx="12192000" cy="779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973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38200" y="6125343"/>
            <a:ext cx="2743200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4B26AF27-B9DB-48B2-93F1-9D4FE2AC101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7621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1BA96-8214-498C-B8C3-88308381E892}" type="datetimeFigureOut">
              <a:rPr lang="ru-RU" smtClean="0"/>
              <a:t>08.07.2021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26AF27-B9DB-48B2-93F1-9D4FE2AC101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0239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51" r:id="rId4"/>
    <p:sldLayoutId id="2147483662" r:id="rId5"/>
    <p:sldLayoutId id="2147483652" r:id="rId6"/>
    <p:sldLayoutId id="2147483653" r:id="rId7"/>
    <p:sldLayoutId id="2147483668" r:id="rId8"/>
    <p:sldLayoutId id="2147483654" r:id="rId9"/>
    <p:sldLayoutId id="2147483663" r:id="rId10"/>
    <p:sldLayoutId id="2147483664" r:id="rId11"/>
    <p:sldLayoutId id="2147483665" r:id="rId12"/>
    <p:sldLayoutId id="2147483655" r:id="rId13"/>
    <p:sldLayoutId id="2147483656" r:id="rId14"/>
    <p:sldLayoutId id="2147483667" r:id="rId15"/>
    <p:sldLayoutId id="2147483657" r:id="rId16"/>
    <p:sldLayoutId id="2147483666" r:id="rId17"/>
    <p:sldLayoutId id="2147483658" r:id="rId18"/>
    <p:sldLayoutId id="2147483659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64093" y="1825830"/>
            <a:ext cx="5474607" cy="2788394"/>
          </a:xfrm>
        </p:spPr>
        <p:txBody>
          <a:bodyPr anchor="t">
            <a:noAutofit/>
          </a:bodyPr>
          <a:lstStyle/>
          <a:p>
            <a:pPr algn="r">
              <a:lnSpc>
                <a:spcPct val="100000"/>
              </a:lnSpc>
              <a:spcBef>
                <a:spcPts val="600"/>
              </a:spcBef>
            </a:pPr>
            <a:r>
              <a:rPr lang="ru-RU" sz="3600" dirty="0" smtClean="0"/>
              <a:t>О внедрении рабочих программ воспитания в образовательных организациях Свердловской области</a:t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2000" dirty="0" smtClean="0"/>
              <a:t>Деникаева О.В., начальник отдела патриотических проектов </a:t>
            </a:r>
            <a:r>
              <a:rPr lang="ru-RU" sz="2000" smtClean="0"/>
              <a:t>и программ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56556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97391"/>
            <a:ext cx="12038119" cy="3882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204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Примерные программы воспитания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7194" y="1825624"/>
            <a:ext cx="11430926" cy="4149048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b="1" dirty="0" smtClean="0"/>
              <a:t>Общее</a:t>
            </a:r>
            <a:r>
              <a:rPr lang="ru-RU" dirty="0" smtClean="0"/>
              <a:t> </a:t>
            </a:r>
            <a:r>
              <a:rPr lang="ru-RU" dirty="0" smtClean="0"/>
              <a:t>образование </a:t>
            </a:r>
            <a:r>
              <a:rPr lang="ru-RU" dirty="0" smtClean="0"/>
              <a:t>–утверждена, размещена по адресу http</a:t>
            </a:r>
            <a:r>
              <a:rPr lang="ru-RU" dirty="0"/>
              <a:t>://form.instrao.ru/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2</a:t>
            </a:r>
            <a:r>
              <a:rPr lang="ru-RU" dirty="0" smtClean="0"/>
              <a:t>. </a:t>
            </a:r>
            <a:r>
              <a:rPr lang="ru-RU" b="1" dirty="0" smtClean="0"/>
              <a:t>Дошкольное общее образование </a:t>
            </a:r>
            <a:r>
              <a:rPr lang="ru-RU" b="1" dirty="0" smtClean="0"/>
              <a:t>– 01.07.2021 утверждена ФУМО</a:t>
            </a: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3. </a:t>
            </a:r>
            <a:r>
              <a:rPr lang="ru-RU" b="1" dirty="0" smtClean="0"/>
              <a:t>Среднее </a:t>
            </a:r>
            <a:r>
              <a:rPr lang="ru-RU" b="1" dirty="0"/>
              <a:t>профессиональное </a:t>
            </a:r>
            <a:r>
              <a:rPr lang="ru-RU" b="1" dirty="0" smtClean="0"/>
              <a:t>образование </a:t>
            </a:r>
            <a:r>
              <a:rPr lang="ru-RU" dirty="0" smtClean="0"/>
              <a:t>– </a:t>
            </a:r>
            <a:r>
              <a:rPr lang="ru-RU" dirty="0" smtClean="0"/>
              <a:t>будет утверждена до </a:t>
            </a:r>
            <a:r>
              <a:rPr lang="ru-RU" dirty="0" smtClean="0"/>
              <a:t>15.08.2021</a:t>
            </a:r>
          </a:p>
          <a:p>
            <a:pPr marL="0" indent="0">
              <a:buNone/>
            </a:pPr>
            <a:r>
              <a:rPr lang="ru-RU" dirty="0" smtClean="0"/>
              <a:t>4. </a:t>
            </a:r>
            <a:r>
              <a:rPr lang="ru-RU" b="1" dirty="0" smtClean="0"/>
              <a:t>Дополнительное образование </a:t>
            </a:r>
            <a:r>
              <a:rPr lang="ru-RU" dirty="0" smtClean="0"/>
              <a:t>– до 01.08.2021  </a:t>
            </a:r>
            <a:endParaRPr lang="ru-RU" dirty="0" smtClean="0"/>
          </a:p>
          <a:p>
            <a:endParaRPr lang="ru-RU" dirty="0"/>
          </a:p>
          <a:p>
            <a:pPr marL="0" indent="0">
              <a:buNone/>
            </a:pPr>
            <a:r>
              <a:rPr lang="ru-RU" b="1" dirty="0" smtClean="0"/>
              <a:t>! к </a:t>
            </a:r>
            <a:r>
              <a:rPr lang="ru-RU" b="1" dirty="0"/>
              <a:t>1 августа </a:t>
            </a:r>
            <a:r>
              <a:rPr lang="ru-RU" b="1" dirty="0" smtClean="0"/>
              <a:t>Министерством просвещения РФ – будет направлен общероссийский </a:t>
            </a:r>
            <a:r>
              <a:rPr lang="ru-RU" b="1" dirty="0"/>
              <a:t>календарный план всероссийских мероприятий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845573" y="4163627"/>
            <a:ext cx="1943221" cy="763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927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Рабочая программа </a:t>
            </a:r>
            <a:r>
              <a:rPr lang="ru-RU" dirty="0" smtClean="0"/>
              <a:t>воспитания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7194" y="1825624"/>
            <a:ext cx="5181600" cy="332342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u="sng" dirty="0" err="1" smtClean="0"/>
              <a:t>Инвариативный</a:t>
            </a:r>
            <a:r>
              <a:rPr lang="ru-RU" b="1" u="sng" dirty="0" smtClean="0"/>
              <a:t> модуль: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Классное </a:t>
            </a:r>
            <a:r>
              <a:rPr lang="ru-RU" dirty="0" smtClean="0"/>
              <a:t>руководство</a:t>
            </a:r>
            <a:endParaRPr lang="ru-RU" dirty="0"/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Школьный урок</a:t>
            </a:r>
            <a:endParaRPr lang="ru-RU" dirty="0"/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Курсы </a:t>
            </a:r>
            <a:r>
              <a:rPr lang="ru-RU" dirty="0"/>
              <a:t>внеурочной </a:t>
            </a:r>
            <a:r>
              <a:rPr lang="ru-RU" dirty="0" smtClean="0"/>
              <a:t>деятельности</a:t>
            </a:r>
            <a:endParaRPr lang="ru-RU" dirty="0"/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Работа </a:t>
            </a:r>
            <a:r>
              <a:rPr lang="ru-RU" dirty="0"/>
              <a:t>с </a:t>
            </a:r>
            <a:r>
              <a:rPr lang="ru-RU" dirty="0" smtClean="0"/>
              <a:t>родителями</a:t>
            </a:r>
            <a:endParaRPr lang="ru-RU" dirty="0"/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Самоуправление</a:t>
            </a:r>
            <a:endParaRPr lang="ru-RU" dirty="0"/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Профориентация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52761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u="sng" dirty="0" smtClean="0"/>
              <a:t>Вариативный модуль: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Ключевые общешкольные </a:t>
            </a:r>
            <a:r>
              <a:rPr lang="ru-RU" dirty="0" smtClean="0"/>
              <a:t>дела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Детские общественные </a:t>
            </a:r>
            <a:r>
              <a:rPr lang="ru-RU" dirty="0" smtClean="0"/>
              <a:t>объединения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Школьные </a:t>
            </a:r>
            <a:r>
              <a:rPr lang="ru-RU" dirty="0" smtClean="0"/>
              <a:t>медиа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Экскурсии, экспедиции, </a:t>
            </a:r>
            <a:r>
              <a:rPr lang="ru-RU" dirty="0" smtClean="0"/>
              <a:t>походы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Организация предметно-эстетической </a:t>
            </a:r>
            <a:r>
              <a:rPr lang="ru-RU" dirty="0" smtClean="0"/>
              <a:t>среды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И т.п. на усмотрение образовательной организации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dirty="0"/>
          </a:p>
        </p:txBody>
      </p:sp>
      <p:sp>
        <p:nvSpPr>
          <p:cNvPr id="6" name="Правая фигурная скобка 5"/>
          <p:cNvSpPr/>
          <p:nvPr/>
        </p:nvSpPr>
        <p:spPr>
          <a:xfrm>
            <a:off x="3257981" y="3552143"/>
            <a:ext cx="204186" cy="870012"/>
          </a:xfrm>
          <a:prstGeom prst="rightBrac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845573" y="4163627"/>
            <a:ext cx="1943221" cy="763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115938" y="3552143"/>
            <a:ext cx="2103019" cy="87001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Кроме начальной школы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58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Методические рекомендации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89531" y="1393041"/>
            <a:ext cx="11421956" cy="4430710"/>
          </a:xfrm>
        </p:spPr>
        <p:txBody>
          <a:bodyPr/>
          <a:lstStyle/>
          <a:p>
            <a:r>
              <a:rPr lang="ru-RU" dirty="0"/>
              <a:t>Рекомендуется разрабатывать </a:t>
            </a:r>
            <a:r>
              <a:rPr lang="ru-RU" u="sng" dirty="0"/>
              <a:t>одну</a:t>
            </a:r>
            <a:r>
              <a:rPr lang="ru-RU" dirty="0"/>
              <a:t>, единую для всех уровней общего образования рабочую программу воспитания, </a:t>
            </a:r>
            <a:r>
              <a:rPr lang="ru-RU" dirty="0" smtClean="0"/>
              <a:t>которая </a:t>
            </a:r>
            <a:r>
              <a:rPr lang="ru-RU" dirty="0"/>
              <a:t>будет включаться в качестве </a:t>
            </a:r>
            <a:r>
              <a:rPr lang="ru-RU" u="sng" dirty="0"/>
              <a:t>общего раздела</a:t>
            </a:r>
            <a:r>
              <a:rPr lang="ru-RU" dirty="0"/>
              <a:t> в основные образовательные программы начального общего, основного общего и среднего общего </a:t>
            </a:r>
            <a:r>
              <a:rPr lang="ru-RU" dirty="0" smtClean="0"/>
              <a:t>образования. </a:t>
            </a:r>
          </a:p>
          <a:p>
            <a:pPr marL="0" indent="0">
              <a:buNone/>
            </a:pPr>
            <a:r>
              <a:rPr lang="ru-RU" u="sng" dirty="0" smtClean="0"/>
              <a:t>Конкретизация</a:t>
            </a:r>
            <a:r>
              <a:rPr lang="ru-RU" dirty="0" smtClean="0"/>
              <a:t> </a:t>
            </a:r>
            <a:r>
              <a:rPr lang="ru-RU" dirty="0"/>
              <a:t>воспитательной работы по уровням образования может осуществляться лишь в </a:t>
            </a:r>
            <a:r>
              <a:rPr lang="ru-RU" u="sng" dirty="0"/>
              <a:t>календарных планах</a:t>
            </a:r>
            <a:r>
              <a:rPr lang="ru-RU" dirty="0"/>
              <a:t> воспитательной работы, прилагаемых к рабочей программе </a:t>
            </a:r>
            <a:r>
              <a:rPr lang="ru-RU" dirty="0" smtClean="0"/>
              <a:t>воспитания</a:t>
            </a:r>
            <a:r>
              <a:rPr lang="ru-RU" dirty="0"/>
              <a:t>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(Письмо </a:t>
            </a:r>
            <a:r>
              <a:rPr lang="ru-RU" dirty="0" smtClean="0"/>
              <a:t>Министерства просвещения </a:t>
            </a:r>
            <a:r>
              <a:rPr lang="ru-RU" dirty="0"/>
              <a:t>РФ </a:t>
            </a:r>
            <a:r>
              <a:rPr lang="ru-RU" dirty="0" smtClean="0"/>
              <a:t>-от </a:t>
            </a:r>
            <a:r>
              <a:rPr lang="ru-RU" dirty="0"/>
              <a:t>26.04.2021 № СК-114/06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«</a:t>
            </a:r>
            <a:r>
              <a:rPr lang="ru-RU" dirty="0" smtClean="0"/>
              <a:t>О </a:t>
            </a:r>
            <a:r>
              <a:rPr lang="ru-RU" dirty="0"/>
              <a:t>направлении разъяснений по разработке рабочих программ </a:t>
            </a:r>
            <a:r>
              <a:rPr lang="ru-RU" dirty="0" smtClean="0"/>
              <a:t>воспитания»)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09242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Размещение программ на сайте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89531" y="2505075"/>
            <a:ext cx="11413079" cy="3460719"/>
          </a:xfrm>
        </p:spPr>
        <p:txBody>
          <a:bodyPr>
            <a:normAutofit/>
          </a:bodyPr>
          <a:lstStyle/>
          <a:p>
            <a:r>
              <a:rPr lang="ru-RU" dirty="0" smtClean="0"/>
              <a:t>Рабочая программа воспитания и календарный план воспитательной работы – </a:t>
            </a:r>
            <a:r>
              <a:rPr lang="ru-RU" b="1" u="sng" dirty="0" smtClean="0"/>
              <a:t>часть</a:t>
            </a:r>
            <a:r>
              <a:rPr lang="ru-RU" dirty="0" smtClean="0"/>
              <a:t> образовательной программы (</a:t>
            </a:r>
            <a:r>
              <a:rPr lang="ru-RU" b="1" dirty="0"/>
              <a:t>Федеральный закон "Об образовании в Российской Федерации" от 29.12.2012 </a:t>
            </a:r>
            <a:r>
              <a:rPr lang="ru-RU" b="1" dirty="0" smtClean="0"/>
              <a:t>№ 273-ФЗ</a:t>
            </a:r>
            <a:r>
              <a:rPr lang="ru-RU" dirty="0" smtClean="0"/>
              <a:t>)</a:t>
            </a:r>
          </a:p>
          <a:p>
            <a:r>
              <a:rPr lang="ru-RU" b="1" u="sng" dirty="0" smtClean="0"/>
              <a:t>Рабочая программа воспитания и календарный план воспитательной работы размещаются на </a:t>
            </a:r>
            <a:r>
              <a:rPr lang="ru-RU" b="1" u="sng" dirty="0" smtClean="0"/>
              <a:t>сайте образовательной организации </a:t>
            </a:r>
            <a:r>
              <a:rPr lang="ru-RU" b="1" u="sng" dirty="0"/>
              <a:t>– в разделе «Образование</a:t>
            </a:r>
            <a:r>
              <a:rPr lang="ru-RU" sz="2000" u="sng" dirty="0" smtClean="0"/>
              <a:t>»</a:t>
            </a:r>
            <a:r>
              <a:rPr lang="ru-RU" sz="2000" dirty="0" smtClean="0"/>
              <a:t> </a:t>
            </a:r>
            <a:r>
              <a:rPr lang="ru-RU" sz="2000" dirty="0" smtClean="0"/>
              <a:t>(</a:t>
            </a:r>
            <a:r>
              <a:rPr lang="ru-RU" sz="2000" dirty="0"/>
              <a:t>Постановление Правительства РФ от 10 июля 2013 г. № 582</a:t>
            </a:r>
            <a:br>
              <a:rPr lang="ru-RU" sz="2000" dirty="0"/>
            </a:br>
            <a:r>
              <a:rPr lang="ru-RU" sz="2000" dirty="0" smtClean="0"/>
              <a:t>«Об </a:t>
            </a:r>
            <a:r>
              <a:rPr lang="ru-RU" sz="2000" dirty="0"/>
              <a:t>утверждении Правил размещения на официальном сайте образовательной организации в информационно-телекоммуникационной сети </a:t>
            </a:r>
            <a:r>
              <a:rPr lang="ru-RU" sz="2000" dirty="0" smtClean="0"/>
              <a:t>«Интернет» </a:t>
            </a:r>
            <a:r>
              <a:rPr lang="ru-RU" sz="2000" dirty="0"/>
              <a:t>и обновления информации об образовательной </a:t>
            </a:r>
            <a:r>
              <a:rPr lang="ru-RU" sz="2000" dirty="0" smtClean="0"/>
              <a:t>организации</a:t>
            </a:r>
            <a:r>
              <a:rPr lang="ru-RU" sz="2000" dirty="0" smtClean="0"/>
              <a:t>»)</a:t>
            </a:r>
            <a:endParaRPr lang="ru-RU" sz="20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27789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590350" y="1566500"/>
            <a:ext cx="5344772" cy="2169477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СПАСИБО ЗА ВНИМАНИЕ !</a:t>
            </a:r>
            <a:endParaRPr lang="ru-RU" sz="3200" dirty="0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55778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новая">
  <a:themeElements>
    <a:clrScheme name="Другая 1">
      <a:dk1>
        <a:srgbClr val="3A3838"/>
      </a:dk1>
      <a:lt1>
        <a:sysClr val="window" lastClr="FFFFFF"/>
      </a:lt1>
      <a:dk2>
        <a:srgbClr val="44546A"/>
      </a:dk2>
      <a:lt2>
        <a:srgbClr val="E7E6E6"/>
      </a:lt2>
      <a:accent1>
        <a:srgbClr val="247DB3"/>
      </a:accent1>
      <a:accent2>
        <a:srgbClr val="E50A0A"/>
      </a:accent2>
      <a:accent3>
        <a:srgbClr val="EDAA0E"/>
      </a:accent3>
      <a:accent4>
        <a:srgbClr val="006837"/>
      </a:accent4>
      <a:accent5>
        <a:srgbClr val="6F3B55"/>
      </a:accent5>
      <a:accent6>
        <a:srgbClr val="FF6600"/>
      </a:accent6>
      <a:hlink>
        <a:srgbClr val="0563C1"/>
      </a:hlink>
      <a:folHlink>
        <a:srgbClr val="954F72"/>
      </a:folHlink>
    </a:clrScheme>
    <a:fontScheme name="Другая 1">
      <a:majorFont>
        <a:latin typeface="Gilroy ExtraBold"/>
        <a:ea typeface=""/>
        <a:cs typeface=""/>
      </a:majorFont>
      <a:minorFont>
        <a:latin typeface="Gilroy Medium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 новая" id="{5BA39B5C-5C18-40EA-928F-6B106D9C9B94}" vid="{8590DE73-137A-49E9-A88C-C115815AF93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преза ДМП</Template>
  <TotalTime>2356</TotalTime>
  <Words>252</Words>
  <Application>Microsoft Office PowerPoint</Application>
  <PresentationFormat>Широкоэкранный</PresentationFormat>
  <Paragraphs>33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Wingdings</vt:lpstr>
      <vt:lpstr>Gilroy Medium</vt:lpstr>
      <vt:lpstr>Gilroy ExtraBold</vt:lpstr>
      <vt:lpstr>Calibri</vt:lpstr>
      <vt:lpstr>Тема новая</vt:lpstr>
      <vt:lpstr>О внедрении рабочих программ воспитания в образовательных организациях Свердловской области  Деникаева О.В., начальник отдела патриотических проектов и программ</vt:lpstr>
      <vt:lpstr>Презентация PowerPoint</vt:lpstr>
      <vt:lpstr>Примерные программы воспитания</vt:lpstr>
      <vt:lpstr>Рабочая программа воспитания</vt:lpstr>
      <vt:lpstr>Методические рекомендации</vt:lpstr>
      <vt:lpstr>Размещение программ на сайте</vt:lpstr>
      <vt:lpstr>СПАСИБО ЗА ВНИМАНИЕ 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Санников Максим;Никита Бельтюков</dc:creator>
  <cp:lastModifiedBy>Деникаева Ольга Валериановна</cp:lastModifiedBy>
  <cp:revision>150</cp:revision>
  <cp:lastPrinted>2021-07-08T09:27:30Z</cp:lastPrinted>
  <dcterms:created xsi:type="dcterms:W3CDTF">2019-08-16T20:27:28Z</dcterms:created>
  <dcterms:modified xsi:type="dcterms:W3CDTF">2021-07-08T09:43:20Z</dcterms:modified>
</cp:coreProperties>
</file>